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2"/>
  </p:notesMasterIdLst>
  <p:handoutMasterIdLst>
    <p:handoutMasterId r:id="rId33"/>
  </p:handoutMasterIdLst>
  <p:sldIdLst>
    <p:sldId id="256" r:id="rId2"/>
    <p:sldId id="271" r:id="rId3"/>
    <p:sldId id="272" r:id="rId4"/>
    <p:sldId id="263" r:id="rId5"/>
    <p:sldId id="290" r:id="rId6"/>
    <p:sldId id="291" r:id="rId7"/>
    <p:sldId id="288" r:id="rId8"/>
    <p:sldId id="289" r:id="rId9"/>
    <p:sldId id="269" r:id="rId10"/>
    <p:sldId id="273" r:id="rId11"/>
    <p:sldId id="274" r:id="rId12"/>
    <p:sldId id="287" r:id="rId13"/>
    <p:sldId id="275" r:id="rId14"/>
    <p:sldId id="276" r:id="rId15"/>
    <p:sldId id="277" r:id="rId16"/>
    <p:sldId id="278" r:id="rId17"/>
    <p:sldId id="279" r:id="rId18"/>
    <p:sldId id="280" r:id="rId19"/>
    <p:sldId id="281" r:id="rId20"/>
    <p:sldId id="282" r:id="rId21"/>
    <p:sldId id="283" r:id="rId22"/>
    <p:sldId id="284" r:id="rId23"/>
    <p:sldId id="292" r:id="rId24"/>
    <p:sldId id="293" r:id="rId25"/>
    <p:sldId id="294" r:id="rId26"/>
    <p:sldId id="295" r:id="rId27"/>
    <p:sldId id="296" r:id="rId28"/>
    <p:sldId id="297" r:id="rId29"/>
    <p:sldId id="298" r:id="rId30"/>
    <p:sldId id="299" r:id="rId31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58" autoAdjust="0"/>
    <p:restoredTop sz="61265" autoAdjust="0"/>
  </p:normalViewPr>
  <p:slideViewPr>
    <p:cSldViewPr>
      <p:cViewPr varScale="1">
        <p:scale>
          <a:sx n="77" d="100"/>
          <a:sy n="77" d="100"/>
        </p:scale>
        <p:origin x="72" y="6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5778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3" y="2"/>
            <a:ext cx="3170238" cy="479427"/>
          </a:xfrm>
          <a:prstGeom prst="rect">
            <a:avLst/>
          </a:prstGeom>
        </p:spPr>
        <p:txBody>
          <a:bodyPr vert="horz" lIns="82964" tIns="41482" rIns="82964" bIns="41482" rtlCol="0"/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376" y="2"/>
            <a:ext cx="3170238" cy="479427"/>
          </a:xfrm>
          <a:prstGeom prst="rect">
            <a:avLst/>
          </a:prstGeom>
        </p:spPr>
        <p:txBody>
          <a:bodyPr vert="horz" lIns="82964" tIns="41482" rIns="82964" bIns="41482" rtlCol="0"/>
          <a:lstStyle>
            <a:lvl1pPr algn="r">
              <a:defRPr sz="1100"/>
            </a:lvl1pPr>
          </a:lstStyle>
          <a:p>
            <a:fld id="{5CAE133A-4028-4E2B-B049-6F148B77E5AB}" type="datetime1">
              <a:rPr lang="en-US" smtClean="0"/>
              <a:t>15-Apr-25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3" y="9120189"/>
            <a:ext cx="3170238" cy="479427"/>
          </a:xfrm>
          <a:prstGeom prst="rect">
            <a:avLst/>
          </a:prstGeom>
        </p:spPr>
        <p:txBody>
          <a:bodyPr vert="horz" lIns="82964" tIns="41482" rIns="82964" bIns="41482" rtlCol="0" anchor="b"/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376" y="9120189"/>
            <a:ext cx="3170238" cy="479427"/>
          </a:xfrm>
          <a:prstGeom prst="rect">
            <a:avLst/>
          </a:prstGeom>
        </p:spPr>
        <p:txBody>
          <a:bodyPr vert="horz" lIns="82964" tIns="41482" rIns="82964" bIns="41482" rtlCol="0" anchor="b"/>
          <a:lstStyle>
            <a:lvl1pPr algn="r">
              <a:defRPr sz="1100"/>
            </a:lvl1pPr>
          </a:lstStyle>
          <a:p>
            <a:fld id="{4825AA9F-B079-466D-A19E-A0BED09FA1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751494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169920" cy="480060"/>
          </a:xfrm>
          <a:prstGeom prst="rect">
            <a:avLst/>
          </a:prstGeom>
        </p:spPr>
        <p:txBody>
          <a:bodyPr vert="horz" lIns="87701" tIns="43851" rIns="87701" bIns="43851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90" y="1"/>
            <a:ext cx="3169920" cy="480060"/>
          </a:xfrm>
          <a:prstGeom prst="rect">
            <a:avLst/>
          </a:prstGeom>
        </p:spPr>
        <p:txBody>
          <a:bodyPr vert="horz" lIns="87701" tIns="43851" rIns="87701" bIns="43851" rtlCol="0"/>
          <a:lstStyle>
            <a:lvl1pPr algn="r">
              <a:defRPr sz="1200"/>
            </a:lvl1pPr>
          </a:lstStyle>
          <a:p>
            <a:fld id="{A9B5FCE6-2331-4AF4-8362-9D091070A463}" type="datetime1">
              <a:rPr lang="en-US" smtClean="0"/>
              <a:t>15-Apr-25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2313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87701" tIns="43851" rIns="87701" bIns="4385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1" y="4560570"/>
            <a:ext cx="5852160" cy="4320540"/>
          </a:xfrm>
          <a:prstGeom prst="rect">
            <a:avLst/>
          </a:prstGeom>
        </p:spPr>
        <p:txBody>
          <a:bodyPr vert="horz" lIns="87701" tIns="43851" rIns="87701" bIns="4385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87701" tIns="43851" rIns="87701" bIns="43851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90" y="9119474"/>
            <a:ext cx="3169920" cy="480060"/>
          </a:xfrm>
          <a:prstGeom prst="rect">
            <a:avLst/>
          </a:prstGeom>
        </p:spPr>
        <p:txBody>
          <a:bodyPr vert="horz" lIns="87701" tIns="43851" rIns="87701" bIns="43851" rtlCol="0" anchor="b"/>
          <a:lstStyle>
            <a:lvl1pPr algn="r">
              <a:defRPr sz="1200"/>
            </a:lvl1pPr>
          </a:lstStyle>
          <a:p>
            <a:fld id="{7106D8DA-1A55-4414-9F6D-9B871CCC3B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533328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06D8DA-1A55-4414-9F6D-9B871CCC3BEB}" type="slidenum">
              <a:rPr lang="en-US" smtClean="0"/>
              <a:t>1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5899B3EB-F4B9-4EC3-8874-9456869D1B5F}" type="datetime1">
              <a:rPr lang="en-US" smtClean="0"/>
              <a:t>15-Apr-25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87234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CE520-94D8-471E-9246-3DA957E543CE}" type="datetime1">
              <a:rPr lang="en-US" smtClean="0"/>
              <a:t>15-Apr-25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r>
              <a:rPr lang="en-US" dirty="0"/>
              <a:t> </a:t>
            </a:r>
            <a:r>
              <a:rPr lang="en-US" dirty="0" smtClean="0"/>
              <a:t>of 30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9A059-0900-46A5-86CD-6CBACA225E83}" type="datetime1">
              <a:rPr lang="en-US" smtClean="0"/>
              <a:t>15-Apr-25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r>
              <a:rPr lang="en-US" dirty="0"/>
              <a:t> </a:t>
            </a:r>
            <a:r>
              <a:rPr lang="en-US" dirty="0" smtClean="0"/>
              <a:t>of 30</a:t>
            </a:r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F0799-E2B8-4119-BEA9-5BBF8CE2B0FA}" type="datetime1">
              <a:rPr lang="en-US" smtClean="0"/>
              <a:t>15-Apr-25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r>
              <a:rPr lang="en-US" dirty="0"/>
              <a:t> </a:t>
            </a:r>
            <a:r>
              <a:rPr lang="en-US" dirty="0" smtClean="0"/>
              <a:t>of 30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0913C-A7DD-4021-AFBC-947EB765CE4C}" type="datetime1">
              <a:rPr lang="en-US" smtClean="0"/>
              <a:t>15-Apr-25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r>
              <a:rPr lang="en-US" dirty="0"/>
              <a:t> </a:t>
            </a:r>
            <a:r>
              <a:rPr lang="en-US" dirty="0" smtClean="0"/>
              <a:t>of 30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D264FA-CC1B-47DB-A93A-6B4BBC436045}" type="datetime1">
              <a:rPr lang="en-US" smtClean="0"/>
              <a:t>15-Apr-25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r>
              <a:rPr lang="en-US" dirty="0"/>
              <a:t> </a:t>
            </a:r>
            <a:r>
              <a:rPr lang="en-US" dirty="0" smtClean="0"/>
              <a:t>of 30</a:t>
            </a: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BA4E8-8C0A-4D25-81B1-03C2082B47D6}" type="datetime1">
              <a:rPr lang="en-US" smtClean="0"/>
              <a:t>15-Apr-25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r>
              <a:rPr lang="en-US" dirty="0"/>
              <a:t> </a:t>
            </a:r>
            <a:r>
              <a:rPr lang="en-US" dirty="0" smtClean="0"/>
              <a:t>of 30</a:t>
            </a:r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81D4E8-1CCE-4EFF-A36C-E105DDD56AAD}" type="datetime1">
              <a:rPr lang="en-US" smtClean="0"/>
              <a:t>15-Apr-25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r>
              <a:rPr lang="en-US" dirty="0"/>
              <a:t> </a:t>
            </a:r>
            <a:r>
              <a:rPr lang="en-US" dirty="0" smtClean="0"/>
              <a:t>of 30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C1C7D-1228-46DC-9402-5957496C3C04}" type="datetime1">
              <a:rPr lang="en-US" smtClean="0"/>
              <a:t>15-Apr-25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r>
              <a:rPr lang="en-US" dirty="0"/>
              <a:t> </a:t>
            </a:r>
            <a:r>
              <a:rPr lang="en-US" dirty="0" smtClean="0"/>
              <a:t>of 30</a:t>
            </a:r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04DF6C-52F4-4529-BC53-6E2674900ED7}" type="datetime1">
              <a:rPr lang="en-US" smtClean="0"/>
              <a:t>15-Apr-25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r>
              <a:rPr lang="en-US" dirty="0"/>
              <a:t> </a:t>
            </a:r>
            <a:r>
              <a:rPr lang="en-US" dirty="0" smtClean="0"/>
              <a:t>of 30</a:t>
            </a:r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8FFD2-C90D-4BD9-95AC-D49FE82B0BB0}" type="datetime1">
              <a:rPr lang="en-US" smtClean="0"/>
              <a:t>15-Apr-25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r>
              <a:rPr lang="en-US" dirty="0"/>
              <a:t> </a:t>
            </a:r>
            <a:r>
              <a:rPr lang="en-US" dirty="0" smtClean="0"/>
              <a:t>of 30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AB32C9-888E-4264-AE70-E187E0827B99}" type="datetime1">
              <a:rPr lang="en-US" smtClean="0"/>
              <a:t>15-Apr-25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r>
              <a:rPr lang="en-US" dirty="0"/>
              <a:t> </a:t>
            </a:r>
            <a:r>
              <a:rPr lang="en-US" dirty="0" smtClean="0"/>
              <a:t>of 30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CC945B-C34E-410F-BC8F-BE6BC04FBFD5}" type="datetime1">
              <a:rPr lang="en-US" smtClean="0"/>
              <a:t>15-Apr-25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r>
              <a:rPr lang="en-US" dirty="0"/>
              <a:t> </a:t>
            </a:r>
            <a:r>
              <a:rPr lang="en-US" dirty="0" smtClean="0"/>
              <a:t>of 30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ubmarinecablemap.com/" TargetMode="External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71549" y="4859834"/>
            <a:ext cx="7239000" cy="83099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lvl="0" algn="ctr"/>
            <a:r>
              <a:rPr lang="en-US" sz="2800" cap="small" dirty="0"/>
              <a:t>Dr. Asif Zaman</a:t>
            </a:r>
          </a:p>
          <a:p>
            <a:pPr lvl="0" algn="ctr"/>
            <a:r>
              <a:rPr lang="en-US" cap="small" dirty="0" smtClean="0"/>
              <a:t>Professor</a:t>
            </a:r>
            <a:r>
              <a:rPr lang="en-US" cap="small" dirty="0"/>
              <a:t>, CSE, RU</a:t>
            </a:r>
            <a:endParaRPr lang="en-US" sz="1600" cap="small" dirty="0"/>
          </a:p>
        </p:txBody>
      </p:sp>
      <p:sp>
        <p:nvSpPr>
          <p:cNvPr id="6" name="TextBox 5"/>
          <p:cNvSpPr txBox="1"/>
          <p:nvPr/>
        </p:nvSpPr>
        <p:spPr>
          <a:xfrm>
            <a:off x="228598" y="363512"/>
            <a:ext cx="87249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SzPct val="50000"/>
            </a:pP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ICE 3161</a:t>
            </a:r>
            <a:endParaRPr 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buSzPct val="50000"/>
            </a:pPr>
            <a:r>
              <a:rPr lang="en-US" sz="40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COMMUNICATION ENGINEERING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029238" y="5943238"/>
            <a:ext cx="29091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</a:rPr>
              <a:t>Official Starting Date: April, </a:t>
            </a: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</a:rPr>
              <a:t>2025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8150" y="2477464"/>
            <a:ext cx="1545795" cy="1440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296628" y="650497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BC0C87-84AB-A24B-BCE4-2DD3365E52AC}"/>
              </a:ext>
            </a:extLst>
          </p:cNvPr>
          <p:cNvSpPr txBox="1"/>
          <p:nvPr/>
        </p:nvSpPr>
        <p:spPr>
          <a:xfrm>
            <a:off x="1" y="4163685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(Session 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2021-22)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5267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</a:t>
            </a:fld>
            <a:r>
              <a:rPr lang="en-US" dirty="0" smtClean="0"/>
              <a:t> of 30</a:t>
            </a:r>
            <a:endParaRPr lang="en-US" dirty="0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D14038C3-60A9-3645-8CB0-3ED6574FF0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133600"/>
            <a:ext cx="8229600" cy="362333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795"/>
          <a:stretch/>
        </p:blipFill>
        <p:spPr>
          <a:xfrm>
            <a:off x="143759" y="237716"/>
            <a:ext cx="8390641" cy="3200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5279" y="3418176"/>
            <a:ext cx="7628641" cy="340368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5351" y="76380"/>
            <a:ext cx="906780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/>
              <a:t>South East Asia–Middle East–Western Europe </a:t>
            </a:r>
            <a:r>
              <a:rPr lang="en-US" sz="3200" b="1" dirty="0" smtClean="0"/>
              <a:t>4/5 </a:t>
            </a:r>
            <a:r>
              <a:rPr lang="en-US" sz="3200" b="1" dirty="0"/>
              <a:t>(SEA-ME-WE </a:t>
            </a:r>
            <a:r>
              <a:rPr lang="en-US" sz="3200" b="1" dirty="0" smtClean="0"/>
              <a:t>4/5</a:t>
            </a:r>
            <a:r>
              <a:rPr lang="en-US" sz="3200" b="1" dirty="0"/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3254368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</a:t>
            </a:fld>
            <a:r>
              <a:rPr lang="en-US" dirty="0" smtClean="0"/>
              <a:t> of 30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09600" y="2290713"/>
            <a:ext cx="127188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Your PC/📱 </a:t>
            </a:r>
            <a:endParaRPr lang="en-US" dirty="0"/>
          </a:p>
        </p:txBody>
      </p:sp>
      <p:cxnSp>
        <p:nvCxnSpPr>
          <p:cNvPr id="6" name="Straight Arrow Connector 5"/>
          <p:cNvCxnSpPr>
            <a:stCxn id="4" idx="3"/>
            <a:endCxn id="8" idx="1"/>
          </p:cNvCxnSpPr>
          <p:nvPr/>
        </p:nvCxnSpPr>
        <p:spPr>
          <a:xfrm flipV="1">
            <a:off x="1881487" y="2470666"/>
            <a:ext cx="1623713" cy="471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505200" y="2286000"/>
            <a:ext cx="135883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Wi-Fi Router</a:t>
            </a:r>
            <a:endParaRPr lang="en-US" dirty="0"/>
          </a:p>
        </p:txBody>
      </p:sp>
      <p:cxnSp>
        <p:nvCxnSpPr>
          <p:cNvPr id="12" name="Straight Arrow Connector 11"/>
          <p:cNvCxnSpPr>
            <a:endCxn id="13" idx="1"/>
          </p:cNvCxnSpPr>
          <p:nvPr/>
        </p:nvCxnSpPr>
        <p:spPr>
          <a:xfrm flipV="1">
            <a:off x="4864034" y="2470666"/>
            <a:ext cx="1623713" cy="471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6487747" y="2286000"/>
            <a:ext cx="99867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Local ISP</a:t>
            </a:r>
            <a:endParaRPr lang="en-US" dirty="0"/>
          </a:p>
        </p:txBody>
      </p:sp>
      <p:cxnSp>
        <p:nvCxnSpPr>
          <p:cNvPr id="14" name="Straight Arrow Connector 13"/>
          <p:cNvCxnSpPr>
            <a:stCxn id="13" idx="2"/>
          </p:cNvCxnSpPr>
          <p:nvPr/>
        </p:nvCxnSpPr>
        <p:spPr>
          <a:xfrm>
            <a:off x="6987083" y="2655332"/>
            <a:ext cx="23317" cy="91821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324600" y="3573544"/>
            <a:ext cx="1382936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National Wide Network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4473804" y="3712043"/>
            <a:ext cx="1135902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IPX Gateway </a:t>
            </a:r>
          </a:p>
        </p:txBody>
      </p:sp>
      <p:cxnSp>
        <p:nvCxnSpPr>
          <p:cNvPr id="20" name="Straight Arrow Connector 19"/>
          <p:cNvCxnSpPr>
            <a:stCxn id="15" idx="1"/>
            <a:endCxn id="19" idx="3"/>
          </p:cNvCxnSpPr>
          <p:nvPr/>
        </p:nvCxnSpPr>
        <p:spPr>
          <a:xfrm flipH="1">
            <a:off x="5609706" y="4035209"/>
            <a:ext cx="71489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1705481" y="3854541"/>
            <a:ext cx="198588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SEA-ME-WE 4/5</a:t>
            </a:r>
          </a:p>
        </p:txBody>
      </p:sp>
      <p:cxnSp>
        <p:nvCxnSpPr>
          <p:cNvPr id="25" name="Straight Arrow Connector 24"/>
          <p:cNvCxnSpPr>
            <a:endCxn id="24" idx="3"/>
          </p:cNvCxnSpPr>
          <p:nvPr/>
        </p:nvCxnSpPr>
        <p:spPr>
          <a:xfrm flipH="1" flipV="1">
            <a:off x="3691366" y="4039207"/>
            <a:ext cx="804434" cy="821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4461104" y="4572000"/>
            <a:ext cx="113590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Internetwork Packet Exchange (IPX) </a:t>
            </a:r>
          </a:p>
        </p:txBody>
      </p:sp>
    </p:spTree>
    <p:extLst>
      <p:ext uri="{BB962C8B-B14F-4D97-AF65-F5344CB8AC3E}">
        <p14:creationId xmlns:p14="http://schemas.microsoft.com/office/powerpoint/2010/main" val="979276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</a:t>
            </a:fld>
            <a:r>
              <a:rPr lang="en-US" dirty="0" smtClean="0"/>
              <a:t> of 30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267546"/>
            <a:ext cx="6080506" cy="6111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678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small" dirty="0" smtClean="0"/>
              <a:t>Data Communication </a:t>
            </a:r>
            <a:endParaRPr lang="en-US" cap="small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</a:t>
            </a:fld>
            <a:r>
              <a:rPr lang="en-US" dirty="0" smtClean="0"/>
              <a:t> of 30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66800" y="2057400"/>
            <a:ext cx="28330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What is Data???</a:t>
            </a:r>
            <a:endParaRPr lang="en-US" sz="2800" dirty="0"/>
          </a:p>
        </p:txBody>
      </p:sp>
      <p:sp>
        <p:nvSpPr>
          <p:cNvPr id="5" name="Rectangle 4"/>
          <p:cNvSpPr/>
          <p:nvPr/>
        </p:nvSpPr>
        <p:spPr>
          <a:xfrm>
            <a:off x="1524000" y="2551837"/>
            <a:ext cx="7239000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800" b="1" dirty="0" smtClean="0"/>
              <a:t>data</a:t>
            </a:r>
            <a:r>
              <a:rPr lang="en-US" sz="2800" dirty="0" smtClean="0"/>
              <a:t> </a:t>
            </a:r>
            <a:r>
              <a:rPr lang="en-US" sz="2800" dirty="0"/>
              <a:t>is a </a:t>
            </a:r>
            <a:r>
              <a:rPr lang="en-US" sz="2800" b="1" u="sng" dirty="0"/>
              <a:t>collection of </a:t>
            </a:r>
            <a:r>
              <a:rPr lang="en-US" sz="2800" b="1" u="sng" dirty="0"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discrete or continuous values</a:t>
            </a:r>
            <a:r>
              <a:rPr lang="en-US" sz="2800" b="1" u="sng" dirty="0"/>
              <a:t> </a:t>
            </a:r>
            <a:r>
              <a:rPr lang="en-US" sz="2800" dirty="0" smtClean="0"/>
              <a:t>that: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sz="2800" dirty="0" smtClean="0"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convey</a:t>
            </a:r>
            <a:r>
              <a:rPr lang="en-US" sz="2800" dirty="0" smtClean="0"/>
              <a:t> </a:t>
            </a:r>
            <a:r>
              <a:rPr lang="en-US" sz="2800" dirty="0" smtClean="0"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information</a:t>
            </a:r>
            <a:r>
              <a:rPr lang="en-US" sz="2800" dirty="0" smtClean="0"/>
              <a:t> 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sz="2800" dirty="0" smtClean="0">
                <a:effectLst/>
              </a:rPr>
              <a:t>describing</a:t>
            </a:r>
            <a:r>
              <a:rPr lang="en-US" sz="2800" dirty="0" smtClean="0"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 </a:t>
            </a:r>
            <a:r>
              <a:rPr lang="en-US" sz="2800" dirty="0">
                <a:effectLst/>
              </a:rPr>
              <a:t>the</a:t>
            </a:r>
            <a:r>
              <a:rPr lang="en-US" sz="2800" dirty="0"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 quantity, quality, fact, statistics, </a:t>
            </a:r>
            <a:r>
              <a:rPr lang="en-US" sz="2800" dirty="0">
                <a:effectLst/>
              </a:rPr>
              <a:t>other basic units of meaning, </a:t>
            </a:r>
            <a:r>
              <a:rPr lang="en-US" sz="2800" dirty="0" smtClean="0">
                <a:effectLst/>
              </a:rPr>
              <a:t/>
            </a:r>
            <a:br>
              <a:rPr lang="en-US" sz="2800" dirty="0" smtClean="0">
                <a:effectLst/>
              </a:rPr>
            </a:br>
            <a:r>
              <a:rPr lang="en-US" sz="2800" dirty="0" smtClean="0"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or 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sz="2800" dirty="0" smtClean="0">
                <a:effectLst/>
              </a:rPr>
              <a:t>simply</a:t>
            </a:r>
            <a:r>
              <a:rPr lang="en-US" sz="2800" dirty="0" smtClean="0"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 </a:t>
            </a:r>
            <a:r>
              <a:rPr lang="en-US" sz="2800" dirty="0"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sequences of symbols </a:t>
            </a:r>
            <a:r>
              <a:rPr lang="en-US" sz="2800" dirty="0">
                <a:effectLst/>
              </a:rPr>
              <a:t>that may be further interpreted formally</a:t>
            </a:r>
            <a:r>
              <a:rPr lang="en-US" sz="2800" dirty="0"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599648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</a:t>
            </a:fld>
            <a:r>
              <a:rPr lang="en-US" dirty="0" smtClean="0"/>
              <a:t> of 30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81000" y="533400"/>
            <a:ext cx="86106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Data </a:t>
            </a:r>
            <a:r>
              <a:rPr lang="en-US" sz="2800" b="1" dirty="0" smtClean="0"/>
              <a:t>communications </a:t>
            </a:r>
            <a:r>
              <a:rPr lang="en-US" sz="2800" dirty="0"/>
              <a:t>are </a:t>
            </a:r>
            <a:endParaRPr lang="en-US" sz="2800" dirty="0" smtClean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rgbClr val="FF0000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.. </a:t>
            </a:r>
            <a:r>
              <a:rPr lang="en-US" sz="2800" dirty="0">
                <a:solidFill>
                  <a:srgbClr val="FF0000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exchange of data between two devices </a:t>
            </a:r>
            <a:endParaRPr lang="en-US" sz="2800" dirty="0" smtClean="0">
              <a:solidFill>
                <a:srgbClr val="FF0000"/>
              </a:solidFill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.. some form </a:t>
            </a:r>
            <a:r>
              <a:rPr lang="en-US" sz="2800" dirty="0"/>
              <a:t>of </a:t>
            </a:r>
            <a:r>
              <a:rPr lang="en-US" sz="2800" dirty="0">
                <a:solidFill>
                  <a:srgbClr val="FF0000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transmission medium </a:t>
            </a:r>
            <a:r>
              <a:rPr lang="en-US" sz="2800" dirty="0" smtClean="0"/>
              <a:t>e.g. </a:t>
            </a:r>
            <a:r>
              <a:rPr lang="en-US" sz="2800" dirty="0"/>
              <a:t>a wire cable. </a:t>
            </a:r>
            <a:endParaRPr lang="en-US" sz="2800" dirty="0" smtClean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For …., the </a:t>
            </a:r>
            <a:r>
              <a:rPr lang="en-US" sz="2800" dirty="0"/>
              <a:t>communicating devices must </a:t>
            </a:r>
            <a:endParaRPr lang="en-US" sz="2800" dirty="0" smtClean="0"/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be </a:t>
            </a:r>
            <a:r>
              <a:rPr lang="en-US" sz="2800" dirty="0"/>
              <a:t>part of a </a:t>
            </a:r>
            <a:r>
              <a:rPr lang="en-US" sz="2800" b="1" dirty="0">
                <a:solidFill>
                  <a:srgbClr val="FF0000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communication system</a:t>
            </a:r>
            <a:r>
              <a:rPr lang="en-US" sz="2800" dirty="0">
                <a:solidFill>
                  <a:srgbClr val="FF0000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 </a:t>
            </a:r>
            <a:r>
              <a:rPr lang="en-US" sz="2800" dirty="0" smtClean="0"/>
              <a:t>: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a combination  of 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2800" b="1" dirty="0" smtClean="0">
                <a:solidFill>
                  <a:srgbClr val="FF0000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hardware</a:t>
            </a:r>
            <a:r>
              <a:rPr lang="en-US" sz="2800" dirty="0" smtClean="0"/>
              <a:t> </a:t>
            </a:r>
            <a:r>
              <a:rPr lang="en-US" sz="2800" dirty="0"/>
              <a:t>(physical equipment) and </a:t>
            </a:r>
            <a:endParaRPr lang="en-US" sz="2800" dirty="0" smtClean="0"/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2800" b="1" dirty="0" smtClean="0">
                <a:solidFill>
                  <a:srgbClr val="FF0000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software</a:t>
            </a:r>
            <a:r>
              <a:rPr lang="en-US" sz="2800" dirty="0" smtClean="0"/>
              <a:t> </a:t>
            </a:r>
            <a:r>
              <a:rPr lang="en-US" sz="2800" dirty="0"/>
              <a:t>(programs). </a:t>
            </a:r>
            <a:endParaRPr lang="en-US" sz="2800" dirty="0" smtClean="0"/>
          </a:p>
        </p:txBody>
      </p:sp>
      <p:sp>
        <p:nvSpPr>
          <p:cNvPr id="2" name="Rectangle 1"/>
          <p:cNvSpPr/>
          <p:nvPr/>
        </p:nvSpPr>
        <p:spPr>
          <a:xfrm>
            <a:off x="384048" y="2518559"/>
            <a:ext cx="8382000" cy="230832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The effectiveness of a data communications system depends on four </a:t>
            </a:r>
            <a:r>
              <a:rPr lang="en-US" sz="2400" b="1" u="sng" dirty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fundamental characteristics</a:t>
            </a:r>
            <a:r>
              <a:rPr lang="en-US" sz="2400" dirty="0"/>
              <a:t>: </a:t>
            </a:r>
          </a:p>
          <a:p>
            <a:pPr marL="1828800" lvl="3" indent="-457200">
              <a:buFont typeface="+mj-lt"/>
              <a:buAutoNum type="arabicPeriod"/>
            </a:pPr>
            <a:r>
              <a:rPr lang="en-US" sz="2400" b="1" cap="small" dirty="0"/>
              <a:t>delivery, </a:t>
            </a:r>
          </a:p>
          <a:p>
            <a:pPr marL="1828800" lvl="3" indent="-457200">
              <a:buFont typeface="+mj-lt"/>
              <a:buAutoNum type="arabicPeriod"/>
            </a:pPr>
            <a:r>
              <a:rPr lang="en-US" sz="2400" b="1" cap="small" dirty="0"/>
              <a:t>accuracy, </a:t>
            </a:r>
          </a:p>
          <a:p>
            <a:pPr marL="1828800" lvl="3" indent="-457200">
              <a:buFont typeface="+mj-lt"/>
              <a:buAutoNum type="arabicPeriod"/>
            </a:pPr>
            <a:r>
              <a:rPr lang="en-US" sz="2400" b="1" cap="small" dirty="0"/>
              <a:t>timeliness, and</a:t>
            </a:r>
          </a:p>
          <a:p>
            <a:pPr marL="1828800" lvl="3" indent="-457200">
              <a:buFont typeface="+mj-lt"/>
              <a:buAutoNum type="arabicPeriod"/>
            </a:pPr>
            <a:r>
              <a:rPr lang="en-US" sz="2400" b="1" cap="small" dirty="0"/>
              <a:t>jitter.</a:t>
            </a:r>
          </a:p>
        </p:txBody>
      </p:sp>
    </p:spTree>
    <p:extLst>
      <p:ext uri="{BB962C8B-B14F-4D97-AF65-F5344CB8AC3E}">
        <p14:creationId xmlns:p14="http://schemas.microsoft.com/office/powerpoint/2010/main" val="100470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small" dirty="0" smtClean="0"/>
              <a:t>fundamental characteristics</a:t>
            </a:r>
            <a:endParaRPr lang="en-US" cap="small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15</a:t>
            </a:fld>
            <a:r>
              <a:rPr lang="en-US" dirty="0" smtClean="0"/>
              <a:t> of 30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828800"/>
            <a:ext cx="8818894" cy="38862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57200" y="2286000"/>
            <a:ext cx="7239000" cy="228600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295147" y="2583894"/>
            <a:ext cx="2258053" cy="382407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629400" y="3168192"/>
            <a:ext cx="2341894" cy="383046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09600" y="3580377"/>
            <a:ext cx="838200" cy="229623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33400" y="4495800"/>
            <a:ext cx="5863984" cy="334962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426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cap="small" dirty="0"/>
              <a:t>C</a:t>
            </a:r>
            <a:r>
              <a:rPr lang="en-US" b="1" cap="small" dirty="0" smtClean="0"/>
              <a:t>omponents </a:t>
            </a:r>
            <a:r>
              <a:rPr lang="en-US" b="1" cap="small" dirty="0"/>
              <a:t>of </a:t>
            </a:r>
            <a:r>
              <a:rPr lang="en-US" b="1" cap="small" dirty="0" smtClean="0"/>
              <a:t>Data </a:t>
            </a:r>
            <a:r>
              <a:rPr lang="en-US" b="1" cap="small" dirty="0"/>
              <a:t>C</a:t>
            </a:r>
            <a:r>
              <a:rPr lang="en-US" b="1" cap="small" dirty="0" smtClean="0"/>
              <a:t>ommunication</a:t>
            </a:r>
            <a:endParaRPr lang="en-US" b="1" cap="small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16</a:t>
            </a:fld>
            <a:r>
              <a:rPr lang="en-US" dirty="0" smtClean="0"/>
              <a:t> of 30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17638"/>
            <a:ext cx="8655538" cy="273058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371600" y="4572000"/>
            <a:ext cx="3328412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dirty="0">
                <a:latin typeface="+mj-lt"/>
              </a:rPr>
              <a:t>Message</a:t>
            </a:r>
            <a:r>
              <a:rPr lang="en-US" sz="2400" dirty="0" smtClean="0">
                <a:latin typeface="+mj-lt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 smtClean="0">
                <a:latin typeface="+mj-lt"/>
              </a:rPr>
              <a:t>Sender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 smtClean="0">
                <a:latin typeface="+mj-lt"/>
              </a:rPr>
              <a:t>Receiver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>
                <a:latin typeface="+mj-lt"/>
              </a:rPr>
              <a:t>Transmission </a:t>
            </a:r>
            <a:r>
              <a:rPr lang="en-US" sz="2400" dirty="0" smtClean="0">
                <a:latin typeface="+mj-lt"/>
              </a:rPr>
              <a:t>medium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 smtClean="0">
                <a:latin typeface="+mj-lt"/>
              </a:rPr>
              <a:t>Protocol</a:t>
            </a:r>
            <a:endParaRPr lang="en-US" sz="2400" dirty="0">
              <a:latin typeface="+mj-lt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419600" y="4148223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latin typeface="Times-Bold"/>
              </a:rPr>
              <a:t>Message. </a:t>
            </a:r>
            <a:r>
              <a:rPr lang="en-US" dirty="0">
                <a:latin typeface="Times-Roman"/>
              </a:rPr>
              <a:t>The </a:t>
            </a:r>
            <a:r>
              <a:rPr lang="en-US" b="1" dirty="0">
                <a:latin typeface="Times-Bold"/>
              </a:rPr>
              <a:t>message </a:t>
            </a:r>
            <a:r>
              <a:rPr lang="en-US" dirty="0">
                <a:latin typeface="Times-Roman"/>
              </a:rPr>
              <a:t>is the information (data) to be communicated. Popular</a:t>
            </a:r>
          </a:p>
          <a:p>
            <a:r>
              <a:rPr lang="en-US" dirty="0">
                <a:latin typeface="Times-Roman"/>
              </a:rPr>
              <a:t>forms of information include text, numbers, pictures, audio, and video.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267200" y="3882857"/>
            <a:ext cx="4572000" cy="147732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b="1" dirty="0">
                <a:latin typeface="Times-Bold"/>
              </a:rPr>
              <a:t>Sender. </a:t>
            </a:r>
            <a:r>
              <a:rPr lang="en-US" dirty="0">
                <a:latin typeface="Times-Roman"/>
              </a:rPr>
              <a:t>The </a:t>
            </a:r>
            <a:r>
              <a:rPr lang="en-US" b="1" dirty="0">
                <a:latin typeface="Times-Bold"/>
              </a:rPr>
              <a:t>sender </a:t>
            </a:r>
            <a:r>
              <a:rPr lang="en-US" dirty="0">
                <a:latin typeface="Times-Roman"/>
              </a:rPr>
              <a:t>is the device that sends the data message. It can be a computer,</a:t>
            </a:r>
          </a:p>
          <a:p>
            <a:r>
              <a:rPr lang="en-US" dirty="0">
                <a:latin typeface="Times-Roman"/>
              </a:rPr>
              <a:t>workstation, telephone handset, video camera, and so on.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540738" y="1302186"/>
            <a:ext cx="4572000" cy="147732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>
            <a:spAutoFit/>
          </a:bodyPr>
          <a:lstStyle/>
          <a:p>
            <a:r>
              <a:rPr lang="en-US" b="1" dirty="0">
                <a:latin typeface="Times-Bold"/>
              </a:rPr>
              <a:t>Receiver. </a:t>
            </a:r>
            <a:r>
              <a:rPr lang="en-US" dirty="0">
                <a:latin typeface="Times-Roman"/>
              </a:rPr>
              <a:t>The </a:t>
            </a:r>
            <a:r>
              <a:rPr lang="en-US" b="1" dirty="0">
                <a:latin typeface="Times-Bold"/>
              </a:rPr>
              <a:t>receiver </a:t>
            </a:r>
            <a:r>
              <a:rPr lang="en-US" dirty="0">
                <a:latin typeface="Times-Roman"/>
              </a:rPr>
              <a:t>is the device that receives the message. It can be a computer,</a:t>
            </a:r>
          </a:p>
          <a:p>
            <a:r>
              <a:rPr lang="en-US" dirty="0">
                <a:latin typeface="Times-Roman"/>
              </a:rPr>
              <a:t>workstation, telephone handset, television, and so on.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3336" y="392032"/>
            <a:ext cx="6997063" cy="147732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b="1" dirty="0">
                <a:latin typeface="Times-Bold"/>
              </a:rPr>
              <a:t>Transmission medium. </a:t>
            </a:r>
            <a:r>
              <a:rPr lang="en-US" dirty="0">
                <a:latin typeface="Times-Roman"/>
              </a:rPr>
              <a:t>The </a:t>
            </a:r>
            <a:r>
              <a:rPr lang="en-US" b="1" dirty="0">
                <a:latin typeface="Times-Bold"/>
              </a:rPr>
              <a:t>transmission medium </a:t>
            </a:r>
            <a:r>
              <a:rPr lang="en-US" dirty="0">
                <a:latin typeface="Times-Roman"/>
              </a:rPr>
              <a:t>is the physical path by </a:t>
            </a:r>
            <a:r>
              <a:rPr lang="en-US" dirty="0" smtClean="0">
                <a:latin typeface="Times-Roman"/>
              </a:rPr>
              <a:t>which </a:t>
            </a:r>
            <a:r>
              <a:rPr lang="en-US" dirty="0" smtClean="0"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  <a:latin typeface="Times-Roman"/>
              </a:rPr>
              <a:t>a </a:t>
            </a:r>
            <a:r>
              <a:rPr lang="en-US" dirty="0"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  <a:latin typeface="Times-Roman"/>
              </a:rPr>
              <a:t>message travels from sender to receiver</a:t>
            </a:r>
            <a:r>
              <a:rPr lang="en-US" dirty="0">
                <a:latin typeface="Times-Roman"/>
              </a:rPr>
              <a:t>. </a:t>
            </a:r>
            <a:r>
              <a:rPr lang="en-US" dirty="0" smtClean="0">
                <a:latin typeface="Times-Roman"/>
              </a:rPr>
              <a:t/>
            </a:r>
            <a:br>
              <a:rPr lang="en-US" dirty="0" smtClean="0">
                <a:latin typeface="Times-Roman"/>
              </a:rPr>
            </a:br>
            <a:r>
              <a:rPr lang="en-US" dirty="0" smtClean="0">
                <a:latin typeface="Times-Roman"/>
              </a:rPr>
              <a:t>Some </a:t>
            </a:r>
            <a:r>
              <a:rPr lang="en-US" dirty="0">
                <a:latin typeface="Times-Roman"/>
              </a:rPr>
              <a:t>examples of transmission media</a:t>
            </a:r>
          </a:p>
          <a:p>
            <a:r>
              <a:rPr lang="en-US" dirty="0">
                <a:latin typeface="Times-Roman"/>
              </a:rPr>
              <a:t>include twisted-pair wire, coaxial cable, fiber-optic cable, and radio waves.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286286" y="2443244"/>
            <a:ext cx="3352800" cy="258532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b="1" dirty="0">
                <a:latin typeface="Times-Bold"/>
              </a:rPr>
              <a:t>Protocol. </a:t>
            </a:r>
            <a:r>
              <a:rPr lang="en-US" dirty="0">
                <a:latin typeface="Times-Roman"/>
              </a:rPr>
              <a:t>A protocol is a set of rules that govern data communications. </a:t>
            </a:r>
            <a:endParaRPr lang="en-US" dirty="0" smtClean="0">
              <a:latin typeface="Times-Roman"/>
            </a:endParaRPr>
          </a:p>
          <a:p>
            <a:r>
              <a:rPr lang="en-US" dirty="0" smtClean="0">
                <a:latin typeface="Times-Roman"/>
              </a:rPr>
              <a:t>It represents an </a:t>
            </a:r>
            <a:r>
              <a:rPr lang="en-US" dirty="0">
                <a:latin typeface="Times-Roman"/>
              </a:rPr>
              <a:t>agreement between the communicating devices. </a:t>
            </a:r>
            <a:endParaRPr lang="en-US" dirty="0" smtClean="0">
              <a:latin typeface="Times-Roman"/>
            </a:endParaRPr>
          </a:p>
          <a:p>
            <a:r>
              <a:rPr lang="en-US" dirty="0" smtClean="0">
                <a:latin typeface="Times-Roman"/>
              </a:rPr>
              <a:t>Without </a:t>
            </a:r>
            <a:r>
              <a:rPr lang="en-US" dirty="0">
                <a:latin typeface="Times-Roman"/>
              </a:rPr>
              <a:t>a protocol, </a:t>
            </a:r>
            <a:r>
              <a:rPr lang="en-US" dirty="0" smtClean="0">
                <a:latin typeface="Times-Roman"/>
              </a:rPr>
              <a:t>two devices </a:t>
            </a:r>
            <a:r>
              <a:rPr lang="en-US" dirty="0">
                <a:latin typeface="Times-Roman"/>
              </a:rPr>
              <a:t>may be connected but not communicating,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9992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8" grpId="0" animBg="1"/>
      <p:bldP spid="10" grpId="0" animBg="1"/>
      <p:bldP spid="1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small" dirty="0"/>
              <a:t>Data Representation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17</a:t>
            </a:fld>
            <a:r>
              <a:rPr lang="en-US" dirty="0" smtClean="0"/>
              <a:t> of 30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38200" y="1752600"/>
            <a:ext cx="22098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b="1" cap="all" dirty="0" smtClean="0">
                <a:solidFill>
                  <a:srgbClr val="FF0000"/>
                </a:solidFill>
              </a:rPr>
              <a:t>Text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cap="all" dirty="0" smtClean="0"/>
              <a:t>Numbers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cap="all" dirty="0" smtClean="0"/>
              <a:t>Images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cap="all" dirty="0" smtClean="0"/>
              <a:t>audio</a:t>
            </a:r>
            <a:endParaRPr lang="en-US" sz="2400" b="1" cap="all" dirty="0"/>
          </a:p>
          <a:p>
            <a:pPr marL="457200" indent="-457200">
              <a:buFont typeface="+mj-lt"/>
              <a:buAutoNum type="arabicPeriod"/>
            </a:pPr>
            <a:r>
              <a:rPr lang="en-US" sz="2400" b="1" cap="all" dirty="0"/>
              <a:t>video</a:t>
            </a:r>
            <a:r>
              <a:rPr lang="en-US" sz="2400" b="1" cap="all" dirty="0" smtClean="0"/>
              <a:t>.</a:t>
            </a:r>
            <a:endParaRPr lang="en-US" sz="2400" b="1" cap="all" dirty="0"/>
          </a:p>
        </p:txBody>
      </p:sp>
      <p:sp>
        <p:nvSpPr>
          <p:cNvPr id="5" name="Rectangle 4"/>
          <p:cNvSpPr/>
          <p:nvPr/>
        </p:nvSpPr>
        <p:spPr>
          <a:xfrm>
            <a:off x="3038856" y="1458496"/>
            <a:ext cx="5791200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+mj-lt"/>
              </a:rPr>
              <a:t>…text </a:t>
            </a:r>
            <a:r>
              <a:rPr lang="en-US" sz="2400" dirty="0">
                <a:latin typeface="+mj-lt"/>
              </a:rPr>
              <a:t>is represented as a bit pattern, </a:t>
            </a:r>
            <a:r>
              <a:rPr lang="en-US" sz="2400" dirty="0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latin typeface="+mj-lt"/>
              </a:rPr>
              <a:t>a sequence of bits (0s </a:t>
            </a:r>
            <a:r>
              <a:rPr lang="en-US" sz="2400" dirty="0" smtClean="0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latin typeface="+mj-lt"/>
              </a:rPr>
              <a:t>or 1s</a:t>
            </a:r>
            <a:r>
              <a:rPr lang="en-US" sz="2400" dirty="0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latin typeface="+mj-lt"/>
              </a:rPr>
              <a:t>)</a:t>
            </a:r>
            <a:r>
              <a:rPr lang="en-US" sz="2400" dirty="0">
                <a:latin typeface="+mj-lt"/>
              </a:rPr>
              <a:t>. </a:t>
            </a:r>
            <a:endParaRPr lang="en-US" sz="2400" dirty="0" smtClean="0">
              <a:latin typeface="+mj-lt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+mj-lt"/>
              </a:rPr>
              <a:t>Different </a:t>
            </a:r>
            <a:r>
              <a:rPr lang="en-US" sz="2400" dirty="0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latin typeface="+mj-lt"/>
              </a:rPr>
              <a:t>sets of bit patterns </a:t>
            </a:r>
            <a:r>
              <a:rPr lang="en-US" sz="2400" dirty="0">
                <a:latin typeface="+mj-lt"/>
              </a:rPr>
              <a:t>have been designed to represent text symbols. </a:t>
            </a:r>
            <a:r>
              <a:rPr lang="en-US" sz="2400" dirty="0" smtClean="0">
                <a:latin typeface="+mj-lt"/>
              </a:rPr>
              <a:t> - called </a:t>
            </a:r>
            <a:r>
              <a:rPr lang="en-US" sz="2400" dirty="0">
                <a:latin typeface="+mj-lt"/>
              </a:rPr>
              <a:t>a </a:t>
            </a:r>
            <a:r>
              <a:rPr lang="en-US" sz="2400" b="1" dirty="0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latin typeface="+mj-lt"/>
              </a:rPr>
              <a:t>code</a:t>
            </a:r>
            <a:r>
              <a:rPr lang="en-US" sz="2400" b="1" dirty="0">
                <a:latin typeface="+mj-lt"/>
              </a:rPr>
              <a:t>, </a:t>
            </a:r>
            <a:endParaRPr lang="en-US" sz="2400" b="1" dirty="0" smtClean="0">
              <a:latin typeface="+mj-lt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+mj-lt"/>
              </a:rPr>
              <a:t>and </a:t>
            </a:r>
            <a:r>
              <a:rPr lang="en-US" sz="2400" dirty="0">
                <a:latin typeface="+mj-lt"/>
              </a:rPr>
              <a:t>the process of representing symbols </a:t>
            </a:r>
            <a:r>
              <a:rPr lang="en-US" sz="2400" dirty="0" smtClean="0">
                <a:latin typeface="+mj-lt"/>
              </a:rPr>
              <a:t>̶ </a:t>
            </a:r>
            <a:r>
              <a:rPr lang="en-US" sz="2400" b="1" dirty="0" smtClean="0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latin typeface="+mj-lt"/>
              </a:rPr>
              <a:t>coding</a:t>
            </a:r>
            <a:r>
              <a:rPr lang="en-US" sz="2400" dirty="0" smtClean="0">
                <a:latin typeface="+mj-lt"/>
              </a:rPr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b="1" dirty="0" smtClean="0">
                <a:latin typeface="+mj-lt"/>
              </a:rPr>
              <a:t>Unicode</a:t>
            </a:r>
            <a:r>
              <a:rPr lang="en-US" sz="2400" b="1" dirty="0">
                <a:latin typeface="+mj-lt"/>
              </a:rPr>
              <a:t>, </a:t>
            </a:r>
            <a:r>
              <a:rPr lang="en-US" sz="2400" dirty="0">
                <a:latin typeface="+mj-lt"/>
              </a:rPr>
              <a:t>which uses 32 bits to represent a symbol </a:t>
            </a:r>
            <a:r>
              <a:rPr lang="en-US" sz="2400" dirty="0" smtClean="0">
                <a:latin typeface="+mj-lt"/>
              </a:rPr>
              <a:t>or character </a:t>
            </a:r>
            <a:r>
              <a:rPr lang="en-US" sz="2400" dirty="0">
                <a:latin typeface="+mj-lt"/>
              </a:rPr>
              <a:t>used in any language in the world. </a:t>
            </a:r>
            <a:endParaRPr lang="en-US" sz="2400" dirty="0" smtClean="0">
              <a:latin typeface="+mj-lt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+mj-lt"/>
              </a:rPr>
              <a:t>The </a:t>
            </a:r>
            <a:r>
              <a:rPr lang="en-US" sz="2400" b="1" dirty="0">
                <a:latin typeface="+mj-lt"/>
              </a:rPr>
              <a:t>American Standard Code for </a:t>
            </a:r>
            <a:r>
              <a:rPr lang="en-US" sz="2400" b="1" dirty="0" smtClean="0">
                <a:latin typeface="+mj-lt"/>
              </a:rPr>
              <a:t>Information Interchange </a:t>
            </a:r>
            <a:r>
              <a:rPr lang="en-US" sz="2400" b="1" dirty="0">
                <a:latin typeface="+mj-lt"/>
              </a:rPr>
              <a:t>(ASCII), </a:t>
            </a:r>
            <a:r>
              <a:rPr lang="en-US" sz="2400" dirty="0">
                <a:latin typeface="+mj-lt"/>
              </a:rPr>
              <a:t>developed some decades ago in the United States, </a:t>
            </a:r>
          </a:p>
        </p:txBody>
      </p:sp>
    </p:spTree>
    <p:extLst>
      <p:ext uri="{BB962C8B-B14F-4D97-AF65-F5344CB8AC3E}">
        <p14:creationId xmlns:p14="http://schemas.microsoft.com/office/powerpoint/2010/main" val="4089033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small" dirty="0"/>
              <a:t>Data Representation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18</a:t>
            </a:fld>
            <a:r>
              <a:rPr lang="en-US" dirty="0" smtClean="0"/>
              <a:t> of 30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38200" y="1752600"/>
            <a:ext cx="22098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b="1" cap="all" dirty="0" smtClean="0"/>
              <a:t>Text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cap="all" dirty="0" smtClean="0">
                <a:solidFill>
                  <a:srgbClr val="FF0000"/>
                </a:solidFill>
              </a:rPr>
              <a:t>Numbers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cap="all" dirty="0" smtClean="0"/>
              <a:t>Images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cap="all" dirty="0" smtClean="0"/>
              <a:t>audio</a:t>
            </a:r>
            <a:endParaRPr lang="en-US" sz="2400" b="1" cap="all" dirty="0"/>
          </a:p>
          <a:p>
            <a:pPr marL="457200" indent="-457200">
              <a:buFont typeface="+mj-lt"/>
              <a:buAutoNum type="arabicPeriod"/>
            </a:pPr>
            <a:r>
              <a:rPr lang="en-US" sz="2400" b="1" cap="all" dirty="0"/>
              <a:t>video</a:t>
            </a:r>
            <a:r>
              <a:rPr lang="en-US" sz="2400" b="1" cap="all" dirty="0" smtClean="0"/>
              <a:t>.</a:t>
            </a:r>
            <a:endParaRPr lang="en-US" sz="2400" b="1" cap="all" dirty="0"/>
          </a:p>
        </p:txBody>
      </p:sp>
      <p:sp>
        <p:nvSpPr>
          <p:cNvPr id="5" name="Rectangle 4"/>
          <p:cNvSpPr/>
          <p:nvPr/>
        </p:nvSpPr>
        <p:spPr>
          <a:xfrm>
            <a:off x="3200400" y="1776167"/>
            <a:ext cx="5791200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Numbers are also represented by </a:t>
            </a:r>
            <a:r>
              <a:rPr lang="en-US" sz="2800" b="1" dirty="0">
                <a:solidFill>
                  <a:srgbClr val="FF0000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bit patterns</a:t>
            </a:r>
            <a:r>
              <a:rPr lang="en-US" sz="2800" dirty="0">
                <a:solidFill>
                  <a:srgbClr val="FF0000"/>
                </a:solidFill>
              </a:rPr>
              <a:t>. </a:t>
            </a:r>
            <a:endParaRPr lang="en-US" sz="2800" dirty="0" smtClean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… </a:t>
            </a:r>
            <a:r>
              <a:rPr lang="en-US" sz="2800" dirty="0"/>
              <a:t>a code such as </a:t>
            </a:r>
            <a:r>
              <a:rPr lang="en-US" sz="2800" dirty="0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ASCII is not used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T</a:t>
            </a:r>
            <a:r>
              <a:rPr lang="en-US" sz="2800" dirty="0" smtClean="0"/>
              <a:t>o </a:t>
            </a:r>
            <a:r>
              <a:rPr lang="en-US" sz="2800" dirty="0"/>
              <a:t>represent numbers; the number is </a:t>
            </a:r>
            <a:r>
              <a:rPr lang="en-US" sz="2800" b="1" dirty="0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directly converted to a binary </a:t>
            </a:r>
            <a:r>
              <a:rPr lang="en-US" sz="2800" dirty="0"/>
              <a:t>number to simplify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…mathematical </a:t>
            </a:r>
            <a:r>
              <a:rPr lang="en-US" sz="2800" dirty="0"/>
              <a:t>operations.</a:t>
            </a:r>
            <a:endParaRPr lang="en-US" sz="3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60786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small" dirty="0"/>
              <a:t>Data Representation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19</a:t>
            </a:fld>
            <a:r>
              <a:rPr lang="en-US" dirty="0" smtClean="0"/>
              <a:t> of 30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38200" y="1752600"/>
            <a:ext cx="22098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b="1" cap="all" dirty="0" smtClean="0"/>
              <a:t>Text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cap="all" dirty="0" smtClean="0"/>
              <a:t>Numbers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cap="all" dirty="0" smtClean="0">
                <a:solidFill>
                  <a:srgbClr val="FF0000"/>
                </a:solidFill>
              </a:rPr>
              <a:t>Images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cap="all" dirty="0" smtClean="0"/>
              <a:t>audio</a:t>
            </a:r>
            <a:endParaRPr lang="en-US" sz="2400" b="1" cap="all" dirty="0"/>
          </a:p>
          <a:p>
            <a:pPr marL="457200" indent="-457200">
              <a:buFont typeface="+mj-lt"/>
              <a:buAutoNum type="arabicPeriod"/>
            </a:pPr>
            <a:r>
              <a:rPr lang="en-US" sz="2400" b="1" cap="all" dirty="0"/>
              <a:t>video</a:t>
            </a:r>
            <a:r>
              <a:rPr lang="en-US" sz="2400" b="1" cap="all" dirty="0" smtClean="0"/>
              <a:t>.</a:t>
            </a:r>
            <a:endParaRPr lang="en-US" sz="2400" b="1" cap="all" dirty="0"/>
          </a:p>
        </p:txBody>
      </p:sp>
      <p:sp>
        <p:nvSpPr>
          <p:cNvPr id="5" name="Rectangle 4"/>
          <p:cNvSpPr/>
          <p:nvPr/>
        </p:nvSpPr>
        <p:spPr>
          <a:xfrm>
            <a:off x="3050356" y="1295400"/>
            <a:ext cx="6093643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Images are also represented by bit patterns. </a:t>
            </a:r>
            <a:endParaRPr lang="en-US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…an </a:t>
            </a:r>
            <a:r>
              <a:rPr lang="en-US" sz="2400" dirty="0"/>
              <a:t>image is </a:t>
            </a:r>
            <a:r>
              <a:rPr lang="en-US" sz="2400" dirty="0" smtClean="0"/>
              <a:t>composed of </a:t>
            </a:r>
            <a:r>
              <a:rPr lang="en-US" sz="2400" dirty="0"/>
              <a:t>a matrix of pixels (picture elements), where each pixel is a small dot. </a:t>
            </a:r>
            <a:r>
              <a:rPr lang="en-US" sz="2400" dirty="0" smtClean="0"/>
              <a:t>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There are several methods to represent color images. One method is called </a:t>
            </a:r>
            <a:r>
              <a:rPr lang="en-US" sz="2400" b="1" dirty="0" smtClean="0"/>
              <a:t>RGB</a:t>
            </a:r>
            <a:r>
              <a:rPr lang="en-US" sz="2400" dirty="0" smtClean="0"/>
              <a:t>, so </a:t>
            </a:r>
            <a:r>
              <a:rPr lang="en-US" sz="2400" dirty="0"/>
              <a:t>called because each color is made of a combination of three primary colors</a:t>
            </a:r>
            <a:r>
              <a:rPr lang="en-US" sz="2400" b="1" dirty="0"/>
              <a:t>: </a:t>
            </a:r>
            <a:r>
              <a:rPr lang="en-US" sz="2400" b="1" dirty="0" smtClean="0"/>
              <a:t>red, green</a:t>
            </a:r>
            <a:r>
              <a:rPr lang="en-US" sz="2400" b="1" dirty="0"/>
              <a:t>, and blue. </a:t>
            </a:r>
            <a:endParaRPr lang="en-US" sz="2400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The </a:t>
            </a:r>
            <a:r>
              <a:rPr lang="en-US" sz="2400" dirty="0"/>
              <a:t>intensity of each color is measured, and a bit pattern is assigned to it. Another method is called </a:t>
            </a:r>
            <a:r>
              <a:rPr lang="en-US" sz="2400" b="1" dirty="0"/>
              <a:t>YCM</a:t>
            </a:r>
            <a:r>
              <a:rPr lang="en-US" sz="2400" dirty="0"/>
              <a:t>, in which a color is made of a combination of </a:t>
            </a:r>
            <a:r>
              <a:rPr lang="en-US" sz="2400" dirty="0" smtClean="0"/>
              <a:t>three other </a:t>
            </a:r>
            <a:r>
              <a:rPr lang="en-US" sz="2400" dirty="0"/>
              <a:t>primary colors: </a:t>
            </a:r>
            <a:r>
              <a:rPr lang="en-US" sz="2400" b="1" dirty="0"/>
              <a:t>yellow, cyan, and magenta</a:t>
            </a:r>
            <a:r>
              <a:rPr lang="en-US" sz="2400" dirty="0"/>
              <a:t>.</a:t>
            </a:r>
            <a:endParaRPr lang="en-US" sz="2400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4167673"/>
            <a:ext cx="5476875" cy="21050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846138"/>
            <a:ext cx="3390900" cy="25527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89689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0BDB4-4B29-0C40-A1A5-850809FB9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small" dirty="0"/>
              <a:t>Text Books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F72720-FFD1-764D-AD8B-5E52320B80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r>
              <a:rPr lang="en-US" dirty="0"/>
              <a:t> </a:t>
            </a:r>
            <a:r>
              <a:rPr lang="en-US" dirty="0" smtClean="0"/>
              <a:t>of 30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3EE78F-F2A2-FB4C-90B7-0320AFA0D8FE}"/>
              </a:ext>
            </a:extLst>
          </p:cNvPr>
          <p:cNvSpPr txBox="1"/>
          <p:nvPr/>
        </p:nvSpPr>
        <p:spPr>
          <a:xfrm>
            <a:off x="5281191" y="2686664"/>
            <a:ext cx="26416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cap="small" dirty="0"/>
              <a:t>Lesson Plan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cap="small" dirty="0"/>
              <a:t>Text book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cap="small" dirty="0"/>
              <a:t>Resources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cap="small" dirty="0" smtClean="0"/>
              <a:t>Slides</a:t>
            </a:r>
            <a:endParaRPr lang="en-US" cap="small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044" y="1434132"/>
            <a:ext cx="3147591" cy="370539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219200" y="5125339"/>
            <a:ext cx="4953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Data </a:t>
            </a:r>
            <a:r>
              <a:rPr lang="en-US" b="1" dirty="0"/>
              <a:t>Communication and Networking, </a:t>
            </a:r>
            <a:endParaRPr lang="en-US" b="1" dirty="0" smtClean="0"/>
          </a:p>
          <a:p>
            <a:r>
              <a:rPr lang="en-US" b="1" dirty="0" smtClean="0"/>
              <a:t>5th </a:t>
            </a:r>
            <a:r>
              <a:rPr lang="en-US" b="1" dirty="0"/>
              <a:t>Edition, Behrouz A. </a:t>
            </a:r>
            <a:r>
              <a:rPr lang="en-US" b="1" dirty="0" err="1"/>
              <a:t>Forouzan</a:t>
            </a:r>
            <a:endParaRPr lang="en-US" b="1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89089E2-B8D2-E642-90D5-C42BFE13257D}"/>
              </a:ext>
            </a:extLst>
          </p:cNvPr>
          <p:cNvSpPr/>
          <p:nvPr/>
        </p:nvSpPr>
        <p:spPr>
          <a:xfrm>
            <a:off x="1263044" y="5854840"/>
            <a:ext cx="7315200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https://tinyurl.com/asifzaman3180-lec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1734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small" dirty="0"/>
              <a:t>Data Representation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20</a:t>
            </a:fld>
            <a:r>
              <a:rPr lang="en-US" dirty="0" smtClean="0"/>
              <a:t> of 30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38200" y="1752600"/>
            <a:ext cx="22098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b="1" cap="all" dirty="0" smtClean="0"/>
              <a:t>Text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cap="all" dirty="0" smtClean="0"/>
              <a:t>Numbers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cap="all" dirty="0" smtClean="0"/>
              <a:t>Images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cap="all" dirty="0" smtClean="0">
                <a:solidFill>
                  <a:srgbClr val="FF0000"/>
                </a:solidFill>
              </a:rPr>
              <a:t>audio</a:t>
            </a:r>
            <a:endParaRPr lang="en-US" sz="2400" b="1" cap="all" dirty="0">
              <a:solidFill>
                <a:srgbClr val="FF0000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b="1" cap="all" dirty="0"/>
              <a:t>video</a:t>
            </a:r>
            <a:r>
              <a:rPr lang="en-US" sz="2400" b="1" cap="all" dirty="0" smtClean="0"/>
              <a:t>.</a:t>
            </a:r>
            <a:endParaRPr lang="en-US" sz="2400" b="1" cap="all" dirty="0"/>
          </a:p>
        </p:txBody>
      </p:sp>
      <p:sp>
        <p:nvSpPr>
          <p:cNvPr id="5" name="Rectangle 4"/>
          <p:cNvSpPr/>
          <p:nvPr/>
        </p:nvSpPr>
        <p:spPr>
          <a:xfrm>
            <a:off x="3050356" y="1295400"/>
            <a:ext cx="6093643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Audio refers to the </a:t>
            </a:r>
            <a:r>
              <a:rPr lang="en-US" sz="2400" b="1" dirty="0"/>
              <a:t>recording or broadcasting of sound or music</a:t>
            </a:r>
            <a:r>
              <a:rPr lang="en-US" sz="2400" dirty="0"/>
              <a:t>. </a:t>
            </a:r>
            <a:endParaRPr lang="en-US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Audio </a:t>
            </a:r>
            <a:r>
              <a:rPr lang="en-US" sz="2400" dirty="0"/>
              <a:t>is by </a:t>
            </a:r>
            <a:r>
              <a:rPr lang="en-US" sz="2400" dirty="0" smtClean="0"/>
              <a:t>nature different </a:t>
            </a:r>
            <a:r>
              <a:rPr lang="en-US" sz="2400" dirty="0"/>
              <a:t>from text, numbers, or images. It is continuous, not discrete. </a:t>
            </a:r>
            <a:endParaRPr lang="en-US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Even </a:t>
            </a:r>
            <a:r>
              <a:rPr lang="en-US" sz="2400" dirty="0"/>
              <a:t>when </a:t>
            </a:r>
            <a:r>
              <a:rPr lang="en-US" sz="2400" dirty="0" smtClean="0"/>
              <a:t>we use </a:t>
            </a:r>
            <a:r>
              <a:rPr lang="en-US" sz="2400" dirty="0"/>
              <a:t>a microphone to change voice or music to an electric signal, we create a </a:t>
            </a:r>
            <a:r>
              <a:rPr lang="en-US" sz="2400" dirty="0" smtClean="0"/>
              <a:t>continuous signal</a:t>
            </a:r>
            <a:r>
              <a:rPr lang="en-US" sz="2400" dirty="0"/>
              <a:t>.</a:t>
            </a: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124300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small" dirty="0"/>
              <a:t>Data Representation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21</a:t>
            </a:fld>
            <a:r>
              <a:rPr lang="en-US" dirty="0" smtClean="0"/>
              <a:t> of 30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38200" y="1752600"/>
            <a:ext cx="22098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b="1" cap="all" dirty="0" smtClean="0"/>
              <a:t>Text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cap="all" dirty="0" smtClean="0"/>
              <a:t>Numbers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cap="all" dirty="0" smtClean="0"/>
              <a:t>Images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cap="all" dirty="0" smtClean="0"/>
              <a:t>audio</a:t>
            </a:r>
            <a:endParaRPr lang="en-US" sz="2400" b="1" cap="all" dirty="0"/>
          </a:p>
          <a:p>
            <a:pPr marL="457200" indent="-457200">
              <a:buFont typeface="+mj-lt"/>
              <a:buAutoNum type="arabicPeriod"/>
            </a:pPr>
            <a:r>
              <a:rPr lang="en-US" sz="2400" b="1" cap="all" dirty="0">
                <a:solidFill>
                  <a:srgbClr val="FF0000"/>
                </a:solidFill>
              </a:rPr>
              <a:t>video</a:t>
            </a:r>
            <a:r>
              <a:rPr lang="en-US" sz="2400" b="1" cap="all" dirty="0" smtClean="0">
                <a:solidFill>
                  <a:srgbClr val="FF0000"/>
                </a:solidFill>
              </a:rPr>
              <a:t>.</a:t>
            </a:r>
            <a:endParaRPr lang="en-US" sz="2400" b="1" cap="all" dirty="0">
              <a:solidFill>
                <a:srgbClr val="FF000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050356" y="1295400"/>
            <a:ext cx="6093643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Video refers to the recording or broadcasting of a picture or movie. </a:t>
            </a:r>
            <a:endParaRPr lang="en-US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Video </a:t>
            </a:r>
            <a:r>
              <a:rPr lang="en-US" sz="2400" dirty="0"/>
              <a:t>can either </a:t>
            </a:r>
            <a:r>
              <a:rPr lang="en-US" sz="2400" dirty="0" smtClean="0"/>
              <a:t>be produced </a:t>
            </a:r>
            <a:r>
              <a:rPr lang="en-US" sz="2400" dirty="0"/>
              <a:t>as a continuous entity (e.g., by a TV camera), or it can be a combination </a:t>
            </a:r>
            <a:r>
              <a:rPr lang="en-US" sz="2400" dirty="0" smtClean="0"/>
              <a:t>of images</a:t>
            </a:r>
            <a:r>
              <a:rPr lang="en-US" sz="2400" dirty="0"/>
              <a:t>, each a discrete entity, arranged to convey the idea of motion.</a:t>
            </a: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4099967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small" dirty="0" smtClean="0"/>
              <a:t>Data Flow</a:t>
            </a:r>
            <a:endParaRPr lang="en-US" cap="small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22</a:t>
            </a:fld>
            <a:r>
              <a:rPr lang="en-US" dirty="0" smtClean="0"/>
              <a:t> of 30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456" y="1688860"/>
            <a:ext cx="8503087" cy="4667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712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small" dirty="0"/>
              <a:t>Network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23</a:t>
            </a:fld>
            <a:r>
              <a:rPr lang="en-US" dirty="0" smtClean="0"/>
              <a:t> of 30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81000" y="1462703"/>
            <a:ext cx="8305800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 smtClean="0"/>
              <a:t>NETWORKS: ??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A </a:t>
            </a:r>
            <a:r>
              <a:rPr lang="en-US" sz="2400" b="1" dirty="0"/>
              <a:t>network </a:t>
            </a:r>
            <a:r>
              <a:rPr lang="en-US" sz="2400" dirty="0"/>
              <a:t>is the interconnection of </a:t>
            </a:r>
            <a:r>
              <a:rPr lang="en-US" sz="2400" dirty="0"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a set of devices </a:t>
            </a:r>
            <a:r>
              <a:rPr lang="en-US" sz="2400" dirty="0"/>
              <a:t>capable of </a:t>
            </a:r>
            <a:r>
              <a:rPr lang="en-US" sz="2400" b="1" dirty="0" smtClean="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communication</a:t>
            </a:r>
            <a:r>
              <a:rPr lang="en-US" sz="2400" dirty="0" smtClean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a device can be a </a:t>
            </a:r>
            <a:r>
              <a:rPr lang="en-US" sz="2400" b="1" dirty="0" smtClean="0"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host</a:t>
            </a:r>
            <a:r>
              <a:rPr lang="en-US" sz="2400" dirty="0" smtClean="0"/>
              <a:t>: </a:t>
            </a:r>
            <a:r>
              <a:rPr lang="en-US" sz="2400" b="1" dirty="0" smtClean="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end </a:t>
            </a:r>
            <a:r>
              <a:rPr lang="en-US" sz="2400" b="1" dirty="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system</a:t>
            </a:r>
            <a:r>
              <a:rPr lang="en-US" sz="2400" dirty="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 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such </a:t>
            </a:r>
            <a:r>
              <a:rPr lang="en-US" sz="2400" dirty="0"/>
              <a:t>as </a:t>
            </a:r>
            <a:r>
              <a:rPr lang="en-US" sz="2400" dirty="0" smtClean="0"/>
              <a:t>a large </a:t>
            </a:r>
            <a:r>
              <a:rPr lang="en-US" sz="2400" dirty="0"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computer, desktop, laptop, workstation</a:t>
            </a:r>
            <a:r>
              <a:rPr lang="en-US" sz="2400" dirty="0"/>
              <a:t>, cellular phone, or security </a:t>
            </a:r>
            <a:r>
              <a:rPr lang="en-US" sz="2400" dirty="0" smtClean="0"/>
              <a:t>system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A </a:t>
            </a:r>
            <a:r>
              <a:rPr lang="en-US" sz="2400" b="1" dirty="0" smtClean="0"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device</a:t>
            </a:r>
            <a:r>
              <a:rPr lang="en-US" sz="2400" dirty="0" smtClean="0"/>
              <a:t> ….connecting </a:t>
            </a:r>
            <a:r>
              <a:rPr lang="en-US" sz="2400" dirty="0"/>
              <a:t>device such as a </a:t>
            </a:r>
            <a:r>
              <a:rPr lang="en-US" sz="2400" b="1" dirty="0" smtClean="0"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router/ switch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…</a:t>
            </a:r>
            <a:r>
              <a:rPr lang="en-US" sz="2400" dirty="0" smtClean="0"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wired</a:t>
            </a:r>
            <a:r>
              <a:rPr lang="en-US" sz="2400" dirty="0" smtClean="0"/>
              <a:t> </a:t>
            </a:r>
            <a:r>
              <a:rPr lang="en-US" sz="2400" dirty="0"/>
              <a:t>or </a:t>
            </a:r>
            <a:r>
              <a:rPr lang="en-US" sz="2400" dirty="0"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wireless</a:t>
            </a:r>
            <a:r>
              <a:rPr lang="en-US" sz="2400" dirty="0"/>
              <a:t> transmission media such</a:t>
            </a:r>
            <a:endParaRPr lang="en-US" sz="2400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359598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small" dirty="0"/>
              <a:t>Network Criteria</a:t>
            </a:r>
            <a:endParaRPr lang="en-US" cap="small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A network must be able to </a:t>
            </a:r>
            <a:r>
              <a:rPr lang="en-US" sz="2400" b="1" dirty="0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meet a certain number </a:t>
            </a:r>
            <a:r>
              <a:rPr lang="en-US" sz="2400" dirty="0"/>
              <a:t>of criteria. </a:t>
            </a:r>
            <a:endParaRPr lang="en-US" sz="2400" dirty="0" smtClean="0"/>
          </a:p>
          <a:p>
            <a:r>
              <a:rPr lang="en-US" sz="2400" dirty="0" smtClean="0"/>
              <a:t>The </a:t>
            </a:r>
            <a:r>
              <a:rPr lang="en-US" sz="2400" dirty="0"/>
              <a:t>most important </a:t>
            </a:r>
            <a:r>
              <a:rPr lang="en-US" sz="2400" dirty="0" smtClean="0"/>
              <a:t>of these are:</a:t>
            </a:r>
          </a:p>
          <a:p>
            <a:pPr marL="1771650" lvl="3" indent="-457200">
              <a:buFont typeface="+mj-lt"/>
              <a:buAutoNum type="arabicPeriod"/>
            </a:pPr>
            <a:r>
              <a:rPr lang="en-US" sz="2400" dirty="0" smtClean="0"/>
              <a:t>Performance, </a:t>
            </a:r>
          </a:p>
          <a:p>
            <a:pPr marL="1771650" lvl="3" indent="-457200">
              <a:buFont typeface="+mj-lt"/>
              <a:buAutoNum type="arabicPeriod"/>
            </a:pPr>
            <a:r>
              <a:rPr lang="en-US" sz="2400" dirty="0" smtClean="0"/>
              <a:t>Reliability, </a:t>
            </a:r>
          </a:p>
          <a:p>
            <a:pPr marL="1771650" lvl="3" indent="-457200">
              <a:buFont typeface="+mj-lt"/>
              <a:buAutoNum type="arabicPeriod"/>
            </a:pPr>
            <a:r>
              <a:rPr lang="en-US" sz="2400" dirty="0"/>
              <a:t>a</a:t>
            </a:r>
            <a:r>
              <a:rPr lang="en-US" sz="2400" dirty="0" smtClean="0"/>
              <a:t>nd Security.</a:t>
            </a: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24</a:t>
            </a:fld>
            <a:r>
              <a:rPr lang="en-US" dirty="0" smtClean="0"/>
              <a:t> of 30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4106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small" dirty="0"/>
              <a:t>Network </a:t>
            </a:r>
            <a:r>
              <a:rPr lang="en-US" b="1" cap="small" dirty="0" smtClean="0"/>
              <a:t>Criteria: </a:t>
            </a:r>
            <a:r>
              <a:rPr lang="en-US" b="1" dirty="0"/>
              <a:t>Performance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b="1" dirty="0"/>
              <a:t>Performance</a:t>
            </a:r>
            <a:r>
              <a:rPr lang="en-US" sz="2400" dirty="0"/>
              <a:t> </a:t>
            </a:r>
            <a:r>
              <a:rPr lang="en-US" sz="2400" dirty="0" smtClean="0"/>
              <a:t>…</a:t>
            </a:r>
            <a:r>
              <a:rPr lang="en-US" sz="2400" b="1" dirty="0" smtClean="0"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transit</a:t>
            </a:r>
            <a:r>
              <a:rPr lang="en-US" sz="2400" dirty="0" smtClean="0"/>
              <a:t> </a:t>
            </a:r>
            <a:r>
              <a:rPr lang="en-US" sz="2400" dirty="0"/>
              <a:t>time and </a:t>
            </a:r>
            <a:r>
              <a:rPr lang="en-US" sz="2400" b="1" dirty="0"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response</a:t>
            </a:r>
            <a:r>
              <a:rPr lang="en-US" sz="2400" dirty="0"/>
              <a:t> time.</a:t>
            </a:r>
          </a:p>
          <a:p>
            <a:pPr lvl="1"/>
            <a:r>
              <a:rPr lang="en-US" sz="2400" b="1" dirty="0"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Transit</a:t>
            </a:r>
            <a:r>
              <a:rPr lang="en-US" sz="2400" dirty="0"/>
              <a:t> time is the amount of time required for a message to travel from </a:t>
            </a:r>
            <a:r>
              <a:rPr lang="en-US" sz="2400" u="sng" dirty="0"/>
              <a:t>one device </a:t>
            </a:r>
            <a:r>
              <a:rPr lang="en-US" sz="2400" u="sng" dirty="0" smtClean="0"/>
              <a:t>to another</a:t>
            </a:r>
            <a:r>
              <a:rPr lang="en-US" sz="2400" dirty="0"/>
              <a:t>. </a:t>
            </a:r>
            <a:endParaRPr lang="en-US" sz="2400" dirty="0" smtClean="0"/>
          </a:p>
          <a:p>
            <a:pPr lvl="1"/>
            <a:r>
              <a:rPr lang="en-US" sz="2400" b="1" dirty="0" smtClean="0"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Response</a:t>
            </a:r>
            <a:r>
              <a:rPr lang="en-US" sz="2400" dirty="0" smtClean="0"/>
              <a:t> </a:t>
            </a:r>
            <a:r>
              <a:rPr lang="en-US" sz="2400" dirty="0"/>
              <a:t>time is the elapsed time between </a:t>
            </a:r>
            <a:r>
              <a:rPr lang="en-US" sz="2400" u="sng" dirty="0"/>
              <a:t>an inquiry and a response</a:t>
            </a:r>
            <a:r>
              <a:rPr lang="en-US" sz="2400" dirty="0"/>
              <a:t>. </a:t>
            </a:r>
            <a:endParaRPr lang="en-US" sz="2400" dirty="0" smtClean="0"/>
          </a:p>
          <a:p>
            <a:r>
              <a:rPr lang="en-US" sz="2400" dirty="0" smtClean="0"/>
              <a:t>…factors:</a:t>
            </a:r>
          </a:p>
          <a:p>
            <a:pPr lvl="1"/>
            <a:r>
              <a:rPr lang="en-US" sz="2400" dirty="0" smtClean="0"/>
              <a:t>the </a:t>
            </a:r>
            <a:r>
              <a:rPr lang="en-US" sz="2400" dirty="0"/>
              <a:t>number of </a:t>
            </a:r>
            <a:r>
              <a:rPr lang="en-US" sz="2400" dirty="0" smtClean="0"/>
              <a:t>users, </a:t>
            </a:r>
          </a:p>
          <a:p>
            <a:pPr lvl="1"/>
            <a:r>
              <a:rPr lang="en-US" sz="2400" dirty="0" smtClean="0"/>
              <a:t>the </a:t>
            </a:r>
            <a:r>
              <a:rPr lang="en-US" sz="2400" dirty="0"/>
              <a:t>type of transmission medium, </a:t>
            </a:r>
            <a:endParaRPr lang="en-US" sz="2400" dirty="0" smtClean="0"/>
          </a:p>
          <a:p>
            <a:pPr lvl="1"/>
            <a:r>
              <a:rPr lang="en-US" sz="2400" dirty="0" smtClean="0"/>
              <a:t>the </a:t>
            </a:r>
            <a:r>
              <a:rPr lang="en-US" sz="2400" dirty="0"/>
              <a:t>capabilities of the connected hardware, </a:t>
            </a:r>
            <a:endParaRPr lang="en-US" sz="2400" dirty="0" smtClean="0"/>
          </a:p>
          <a:p>
            <a:pPr lvl="1"/>
            <a:r>
              <a:rPr lang="en-US" sz="2400" dirty="0" smtClean="0"/>
              <a:t>and the efficiency </a:t>
            </a:r>
            <a:r>
              <a:rPr lang="en-US" sz="2400" dirty="0"/>
              <a:t>of the software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25</a:t>
            </a:fld>
            <a:r>
              <a:rPr lang="en-US" dirty="0" smtClean="0"/>
              <a:t> of 30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5540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small" dirty="0"/>
              <a:t>Network Criteria: </a:t>
            </a:r>
            <a:r>
              <a:rPr lang="en-US" b="1" dirty="0"/>
              <a:t>Performance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Performance is often evaluated by two networking metrics</a:t>
            </a:r>
            <a:r>
              <a:rPr lang="en-US" sz="2400" dirty="0" smtClean="0"/>
              <a:t>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400" b="1" cap="small" dirty="0" smtClean="0"/>
              <a:t>throughput </a:t>
            </a:r>
            <a:r>
              <a:rPr lang="en-US" sz="2400" cap="small" dirty="0"/>
              <a:t>and </a:t>
            </a:r>
            <a:endParaRPr lang="en-US" sz="2400" cap="small" dirty="0" smtClean="0"/>
          </a:p>
          <a:p>
            <a:pPr marL="914400" lvl="1" indent="-457200">
              <a:buFont typeface="+mj-lt"/>
              <a:buAutoNum type="arabicPeriod"/>
            </a:pPr>
            <a:r>
              <a:rPr lang="en-US" sz="2400" b="1" cap="small" dirty="0" smtClean="0"/>
              <a:t>delay</a:t>
            </a:r>
            <a:r>
              <a:rPr lang="en-US" sz="2400" b="1" cap="small" dirty="0"/>
              <a:t>.</a:t>
            </a:r>
          </a:p>
          <a:p>
            <a:r>
              <a:rPr lang="en-US" sz="2400" dirty="0"/>
              <a:t>We often need </a:t>
            </a:r>
            <a:r>
              <a:rPr lang="en-US" sz="2400" b="1" dirty="0"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more throughput </a:t>
            </a:r>
            <a:r>
              <a:rPr lang="en-US" sz="2400" dirty="0"/>
              <a:t>and </a:t>
            </a:r>
            <a:r>
              <a:rPr lang="en-US" sz="2400" b="1" dirty="0"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less delay</a:t>
            </a:r>
            <a:r>
              <a:rPr lang="en-US" sz="2400" dirty="0" smtClean="0"/>
              <a:t>.</a:t>
            </a:r>
          </a:p>
          <a:p>
            <a:endParaRPr lang="en-US" sz="2400" dirty="0"/>
          </a:p>
          <a:p>
            <a:r>
              <a:rPr lang="en-US" sz="2400" dirty="0"/>
              <a:t>If we try to send more data to the network, we may increase </a:t>
            </a:r>
            <a:r>
              <a:rPr lang="en-US" sz="2400" dirty="0" smtClean="0"/>
              <a:t>throughput but </a:t>
            </a:r>
            <a:r>
              <a:rPr lang="en-US" sz="2400" dirty="0"/>
              <a:t>we increase the delay because of traffic congestion in the </a:t>
            </a:r>
            <a:r>
              <a:rPr lang="en-US" sz="2400" dirty="0" smtClean="0"/>
              <a:t>network.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26</a:t>
            </a:fld>
            <a:r>
              <a:rPr lang="en-US" dirty="0" smtClean="0"/>
              <a:t> of 30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6890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small" dirty="0"/>
              <a:t>Network Criteria: Reliability</a:t>
            </a:r>
            <a:endParaRPr lang="en-US" cap="smal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b="1" dirty="0" smtClean="0"/>
              <a:t>Reliability</a:t>
            </a:r>
          </a:p>
          <a:p>
            <a:pPr lvl="1"/>
            <a:r>
              <a:rPr lang="en-US" sz="2400" dirty="0"/>
              <a:t>accuracy of </a:t>
            </a:r>
            <a:r>
              <a:rPr lang="en-US" sz="2400" dirty="0" smtClean="0"/>
              <a:t>delivery		</a:t>
            </a:r>
            <a:r>
              <a:rPr lang="en-US" sz="2400" b="1" dirty="0" smtClean="0"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+</a:t>
            </a:r>
          </a:p>
          <a:p>
            <a:pPr lvl="1"/>
            <a:r>
              <a:rPr lang="en-US" sz="2400" dirty="0"/>
              <a:t>frequency </a:t>
            </a:r>
            <a:r>
              <a:rPr lang="en-US" sz="2400" dirty="0" smtClean="0"/>
              <a:t>of failure</a:t>
            </a:r>
            <a:r>
              <a:rPr lang="en-US" sz="2400" dirty="0"/>
              <a:t>, </a:t>
            </a:r>
            <a:endParaRPr lang="en-US" sz="2400" dirty="0" smtClean="0"/>
          </a:p>
          <a:p>
            <a:pPr lvl="1"/>
            <a:r>
              <a:rPr lang="en-US" sz="2400" dirty="0" smtClean="0"/>
              <a:t>the </a:t>
            </a:r>
            <a:r>
              <a:rPr lang="en-US" sz="2400" dirty="0"/>
              <a:t>time it takes a link to recover from a </a:t>
            </a:r>
            <a:r>
              <a:rPr lang="en-US" sz="2400" dirty="0" smtClean="0"/>
              <a:t>failure</a:t>
            </a:r>
            <a:endParaRPr lang="en-US" sz="2400" dirty="0"/>
          </a:p>
          <a:p>
            <a:pPr lvl="1"/>
            <a:r>
              <a:rPr lang="en-US" sz="2400" dirty="0" smtClean="0"/>
              <a:t> </a:t>
            </a:r>
            <a:r>
              <a:rPr lang="en-US" sz="2400" dirty="0"/>
              <a:t>the network’s </a:t>
            </a:r>
            <a:r>
              <a:rPr lang="en-US" sz="2400" dirty="0" smtClean="0"/>
              <a:t>robustness (</a:t>
            </a:r>
            <a:r>
              <a:rPr lang="en-US" sz="2400" dirty="0" err="1" smtClean="0"/>
              <a:t>শক্তি</a:t>
            </a:r>
            <a:r>
              <a:rPr lang="en-US" sz="2400" dirty="0" smtClean="0"/>
              <a:t>) in a catastrophe (disaster).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27</a:t>
            </a:fld>
            <a:r>
              <a:rPr lang="en-US" dirty="0" smtClean="0"/>
              <a:t> of 30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5174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small" dirty="0"/>
              <a:t>Network Criteria: Security</a:t>
            </a:r>
            <a:endParaRPr lang="en-US" cap="smal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Network security issues </a:t>
            </a:r>
            <a:r>
              <a:rPr lang="en-US" sz="2400" dirty="0" smtClean="0"/>
              <a:t>include:</a:t>
            </a:r>
          </a:p>
          <a:p>
            <a:pPr lvl="1"/>
            <a:r>
              <a:rPr lang="en-US" sz="2400" dirty="0" smtClean="0"/>
              <a:t>Protecting </a:t>
            </a:r>
            <a:r>
              <a:rPr lang="en-US" sz="2400" dirty="0"/>
              <a:t>data from </a:t>
            </a:r>
            <a:r>
              <a:rPr lang="en-US" sz="2400" b="1" dirty="0"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unauthorized </a:t>
            </a:r>
            <a:r>
              <a:rPr lang="en-US" sz="2400" b="1" dirty="0" smtClean="0"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access</a:t>
            </a:r>
          </a:p>
          <a:p>
            <a:pPr lvl="1"/>
            <a:r>
              <a:rPr lang="en-US" sz="2400" dirty="0" smtClean="0"/>
              <a:t>Protecting data </a:t>
            </a:r>
            <a:r>
              <a:rPr lang="en-US" sz="2400" dirty="0"/>
              <a:t>from </a:t>
            </a:r>
            <a:r>
              <a:rPr lang="en-US" sz="2400" b="1" dirty="0"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damage</a:t>
            </a:r>
            <a:r>
              <a:rPr lang="en-US" sz="2400" dirty="0"/>
              <a:t> and </a:t>
            </a:r>
            <a:endParaRPr lang="en-US" sz="2400" dirty="0" smtClean="0"/>
          </a:p>
          <a:p>
            <a:pPr lvl="1"/>
            <a:r>
              <a:rPr lang="en-US" sz="2400" b="1" dirty="0" smtClean="0"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Development</a:t>
            </a:r>
            <a:r>
              <a:rPr lang="en-US" sz="2400" dirty="0" smtClean="0"/>
              <a:t> &amp; </a:t>
            </a:r>
            <a:r>
              <a:rPr lang="en-US" sz="2400" b="1" dirty="0"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implementing</a:t>
            </a:r>
            <a:r>
              <a:rPr lang="en-US" sz="2400" dirty="0"/>
              <a:t> </a:t>
            </a:r>
            <a:r>
              <a:rPr lang="en-US" sz="2400" u="sng" dirty="0"/>
              <a:t>policies</a:t>
            </a:r>
            <a:r>
              <a:rPr lang="en-US" sz="2400" dirty="0"/>
              <a:t> and </a:t>
            </a:r>
            <a:r>
              <a:rPr lang="en-US" sz="2400" u="sng" dirty="0"/>
              <a:t>procedures</a:t>
            </a:r>
            <a:r>
              <a:rPr lang="en-US" sz="2400" dirty="0"/>
              <a:t> </a:t>
            </a:r>
            <a:r>
              <a:rPr lang="en-US" sz="2400" dirty="0" smtClean="0"/>
              <a:t>for </a:t>
            </a:r>
            <a:r>
              <a:rPr lang="en-US" sz="2400" b="1" dirty="0" smtClean="0"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recovery</a:t>
            </a:r>
            <a:r>
              <a:rPr lang="en-US" sz="2400" dirty="0" smtClean="0"/>
              <a:t> </a:t>
            </a:r>
            <a:r>
              <a:rPr lang="en-US" sz="2400" dirty="0"/>
              <a:t>from </a:t>
            </a:r>
            <a:r>
              <a:rPr lang="en-US" sz="2400" b="1" dirty="0"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breaches</a:t>
            </a:r>
            <a:r>
              <a:rPr lang="en-US" sz="2400" dirty="0"/>
              <a:t> and </a:t>
            </a:r>
            <a:r>
              <a:rPr lang="en-US" sz="2400" b="1" dirty="0"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data losses</a:t>
            </a:r>
            <a:r>
              <a:rPr lang="en-US" sz="2400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28</a:t>
            </a:fld>
            <a:r>
              <a:rPr lang="en-US" dirty="0" smtClean="0"/>
              <a:t> of 30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3641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small" dirty="0" smtClean="0"/>
              <a:t>Network Physical </a:t>
            </a:r>
            <a:r>
              <a:rPr lang="en-US" cap="small" dirty="0"/>
              <a:t>Structures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Physical Structures - attributes</a:t>
            </a:r>
          </a:p>
          <a:p>
            <a:pPr lvl="1"/>
            <a:r>
              <a:rPr lang="en-US" sz="2400" dirty="0"/>
              <a:t>Type of </a:t>
            </a:r>
            <a:r>
              <a:rPr lang="en-US" sz="2400" dirty="0" smtClean="0"/>
              <a:t>Connection</a:t>
            </a:r>
          </a:p>
          <a:p>
            <a:pPr lvl="1"/>
            <a:r>
              <a:rPr lang="en-US" sz="2400" dirty="0" smtClean="0"/>
              <a:t>Physical </a:t>
            </a:r>
            <a:r>
              <a:rPr lang="en-US" sz="2400" dirty="0"/>
              <a:t>Topology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29</a:t>
            </a:fld>
            <a:r>
              <a:rPr lang="en-US" dirty="0" smtClean="0"/>
              <a:t> of 30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149" y="3429000"/>
            <a:ext cx="5715702" cy="2462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248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070589"/>
            <a:ext cx="4438486" cy="452596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C4E22B-201D-9946-BA08-4D65B4FD1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r>
              <a:rPr lang="en-US" dirty="0"/>
              <a:t> </a:t>
            </a:r>
            <a:r>
              <a:rPr lang="en-US" dirty="0" smtClean="0"/>
              <a:t>of 30</a:t>
            </a:r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766F8B6-209B-184F-841B-52A54DEA1173}"/>
              </a:ext>
            </a:extLst>
          </p:cNvPr>
          <p:cNvSpPr/>
          <p:nvPr/>
        </p:nvSpPr>
        <p:spPr>
          <a:xfrm>
            <a:off x="1143000" y="3333571"/>
            <a:ext cx="3657600" cy="4572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89089E2-B8D2-E642-90D5-C42BFE13257D}"/>
              </a:ext>
            </a:extLst>
          </p:cNvPr>
          <p:cNvSpPr/>
          <p:nvPr/>
        </p:nvSpPr>
        <p:spPr>
          <a:xfrm>
            <a:off x="914400" y="381000"/>
            <a:ext cx="7315200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https://tinyurl.com/asifzaman3180-lec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3328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52401"/>
            <a:ext cx="8229600" cy="914400"/>
          </a:xfrm>
        </p:spPr>
        <p:txBody>
          <a:bodyPr>
            <a:normAutofit/>
          </a:bodyPr>
          <a:lstStyle/>
          <a:p>
            <a:r>
              <a:rPr lang="en-US" sz="2400" dirty="0"/>
              <a:t>Physical </a:t>
            </a:r>
            <a:r>
              <a:rPr lang="en-US" sz="2400" dirty="0" smtClean="0"/>
              <a:t>Topology: … </a:t>
            </a:r>
            <a:r>
              <a:rPr lang="en-US" sz="2400" dirty="0"/>
              <a:t>refers to </a:t>
            </a:r>
            <a:r>
              <a:rPr lang="en-US" sz="2400" dirty="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the way in which a network is laid out physically</a:t>
            </a:r>
            <a:r>
              <a:rPr lang="en-US" sz="2400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30</a:t>
            </a:fld>
            <a:r>
              <a:rPr lang="en-US" dirty="0" smtClean="0"/>
              <a:t> of 30</a:t>
            </a:r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252984" y="1066801"/>
            <a:ext cx="3021209" cy="1896830"/>
            <a:chOff x="252984" y="1066801"/>
            <a:chExt cx="3021209" cy="189683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9848"/>
            <a:stretch/>
          </p:blipFill>
          <p:spPr>
            <a:xfrm>
              <a:off x="252984" y="1066801"/>
              <a:ext cx="3021209" cy="1538598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1295400" y="2594299"/>
              <a:ext cx="16068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Mesh Topology</a:t>
              </a:r>
              <a:endParaRPr lang="en-US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5085832" y="1308547"/>
            <a:ext cx="3361455" cy="1547460"/>
            <a:chOff x="3429000" y="1256477"/>
            <a:chExt cx="3361455" cy="154746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429000" y="1256477"/>
              <a:ext cx="3361455" cy="1053577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4619956" y="2434605"/>
              <a:ext cx="14533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Star Topology</a:t>
              </a:r>
              <a:endParaRPr lang="en-US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1954667" y="3014038"/>
            <a:ext cx="5330577" cy="1514802"/>
            <a:chOff x="914400" y="3274130"/>
            <a:chExt cx="5330577" cy="1514802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14400" y="3274130"/>
              <a:ext cx="5330577" cy="946151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2902250" y="4419600"/>
              <a:ext cx="14192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Bus Topology</a:t>
              </a:r>
              <a:endParaRPr lang="en-US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228600" y="4516648"/>
            <a:ext cx="4820312" cy="2086913"/>
            <a:chOff x="2209800" y="4727051"/>
            <a:chExt cx="4820312" cy="2086913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09800" y="4727051"/>
              <a:ext cx="4820312" cy="1679366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3962400" y="6444632"/>
              <a:ext cx="1544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Ring Topology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202328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C60BDB4-4B29-0C40-A1A5-850809FB94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cap="small" dirty="0"/>
              <a:t>ICE3161: COMMUNICATION ENGINEERING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2286000"/>
            <a:ext cx="9049215" cy="249562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57200" y="5672401"/>
            <a:ext cx="628492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COMMUNICATION ENGINEERING Lab: ???</a:t>
            </a:r>
            <a:endParaRPr 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3801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4827" y="2031112"/>
            <a:ext cx="5734345" cy="3664138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r>
              <a:rPr lang="en-US" dirty="0" smtClean="0"/>
              <a:t> of 30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8011"/>
            <a:ext cx="3762900" cy="167663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7993" y="34079"/>
            <a:ext cx="4590110" cy="210312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4407153"/>
            <a:ext cx="5321531" cy="194919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3959057"/>
            <a:ext cx="5442644" cy="218148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3370071"/>
            <a:ext cx="7543800" cy="18859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7130" y="2852042"/>
            <a:ext cx="4482042" cy="256438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56719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381000"/>
            <a:ext cx="4648200" cy="582939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r>
              <a:rPr lang="en-US" dirty="0" smtClean="0"/>
              <a:t> of 30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429000" y="609600"/>
            <a:ext cx="609600" cy="152400"/>
          </a:xfrm>
          <a:prstGeom prst="rect">
            <a:avLst/>
          </a:prstGeom>
          <a:solidFill>
            <a:srgbClr val="FF0000">
              <a:alpha val="19000"/>
            </a:srgbClr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590800" y="1066800"/>
            <a:ext cx="838200" cy="381000"/>
          </a:xfrm>
          <a:prstGeom prst="rect">
            <a:avLst/>
          </a:prstGeom>
          <a:solidFill>
            <a:srgbClr val="FF0000">
              <a:alpha val="19000"/>
            </a:srgbClr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666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r>
              <a:rPr lang="en-US" dirty="0" smtClean="0"/>
              <a:t> of 30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0619" y="3124201"/>
            <a:ext cx="6737696" cy="2470277"/>
          </a:xfrm>
          <a:prstGeom prst="rect">
            <a:avLst/>
          </a:prstGeom>
        </p:spPr>
      </p:pic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87919" y="1088814"/>
            <a:ext cx="6820251" cy="2069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200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small" dirty="0"/>
              <a:t>The Learning Pyramid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r>
              <a:rPr lang="en-US" dirty="0" smtClean="0"/>
              <a:t> of 30</a:t>
            </a:r>
            <a:endParaRPr lang="en-US" dirty="0"/>
          </a:p>
        </p:txBody>
      </p:sp>
      <p:sp>
        <p:nvSpPr>
          <p:cNvPr id="6" name="object 2"/>
          <p:cNvSpPr>
            <a:spLocks noChangeArrowheads="1"/>
          </p:cNvSpPr>
          <p:nvPr/>
        </p:nvSpPr>
        <p:spPr bwMode="auto">
          <a:xfrm>
            <a:off x="2590800" y="1600200"/>
            <a:ext cx="4645025" cy="4224337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8663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982840-DD58-C84A-80CC-20EA90477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r>
              <a:rPr lang="en-US" dirty="0"/>
              <a:t> </a:t>
            </a:r>
            <a:r>
              <a:rPr lang="en-US" dirty="0" smtClean="0"/>
              <a:t>of 30</a:t>
            </a:r>
            <a:endParaRPr lang="en-US" dirty="0"/>
          </a:p>
        </p:txBody>
      </p:sp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078C6C80-E875-3343-8540-118BB6E728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623" y="1676400"/>
            <a:ext cx="8229600" cy="385247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A48425C-1278-8A4C-842D-9897567A48D2}"/>
              </a:ext>
            </a:extLst>
          </p:cNvPr>
          <p:cNvSpPr txBox="1"/>
          <p:nvPr/>
        </p:nvSpPr>
        <p:spPr>
          <a:xfrm>
            <a:off x="2911366" y="6232634"/>
            <a:ext cx="3909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https://www.submarinecablemap.com/</a:t>
            </a:r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C60BDB4-4B29-0C40-A1A5-850809FB94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cap="small" dirty="0" smtClean="0"/>
              <a:t>The Internet</a:t>
            </a:r>
            <a:endParaRPr lang="en-US" cap="small" dirty="0"/>
          </a:p>
        </p:txBody>
      </p:sp>
    </p:spTree>
    <p:extLst>
      <p:ext uri="{BB962C8B-B14F-4D97-AF65-F5344CB8AC3E}">
        <p14:creationId xmlns:p14="http://schemas.microsoft.com/office/powerpoint/2010/main" val="1078164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29398</TotalTime>
  <Words>1089</Words>
  <Application>Microsoft Office PowerPoint</Application>
  <PresentationFormat>On-screen Show (4:3)</PresentationFormat>
  <Paragraphs>196</Paragraphs>
  <Slides>30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Arial</vt:lpstr>
      <vt:lpstr>Calibri</vt:lpstr>
      <vt:lpstr>Times New Roman</vt:lpstr>
      <vt:lpstr>Times-Bold</vt:lpstr>
      <vt:lpstr>Times-Roman</vt:lpstr>
      <vt:lpstr>Office Theme</vt:lpstr>
      <vt:lpstr>PowerPoint Presentation</vt:lpstr>
      <vt:lpstr>Text Books</vt:lpstr>
      <vt:lpstr>PowerPoint Presentation</vt:lpstr>
      <vt:lpstr>ICE3161: COMMUNICATION ENGINEERING</vt:lpstr>
      <vt:lpstr>PowerPoint Presentation</vt:lpstr>
      <vt:lpstr>PowerPoint Presentation</vt:lpstr>
      <vt:lpstr>PowerPoint Presentation</vt:lpstr>
      <vt:lpstr>The Learning Pyramid</vt:lpstr>
      <vt:lpstr>The Internet</vt:lpstr>
      <vt:lpstr>PowerPoint Presentation</vt:lpstr>
      <vt:lpstr>PowerPoint Presentation</vt:lpstr>
      <vt:lpstr>PowerPoint Presentation</vt:lpstr>
      <vt:lpstr>Data Communication </vt:lpstr>
      <vt:lpstr>PowerPoint Presentation</vt:lpstr>
      <vt:lpstr>fundamental characteristics</vt:lpstr>
      <vt:lpstr>Components of Data Communication</vt:lpstr>
      <vt:lpstr>Data Representation</vt:lpstr>
      <vt:lpstr>Data Representation</vt:lpstr>
      <vt:lpstr>Data Representation</vt:lpstr>
      <vt:lpstr>Data Representation</vt:lpstr>
      <vt:lpstr>Data Representation</vt:lpstr>
      <vt:lpstr>Data Flow</vt:lpstr>
      <vt:lpstr>Network</vt:lpstr>
      <vt:lpstr>Network Criteria</vt:lpstr>
      <vt:lpstr>Network Criteria: Performance</vt:lpstr>
      <vt:lpstr>Network Criteria: Performance</vt:lpstr>
      <vt:lpstr>Network Criteria: Reliability</vt:lpstr>
      <vt:lpstr>Network Criteria: Security</vt:lpstr>
      <vt:lpstr>Network Physical Structures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Processing all k-nearest neighbor queries in Hadoop</dc:title>
  <dc:creator>Administrator</dc:creator>
  <cp:lastModifiedBy>Dr. ASIF ZAMAN</cp:lastModifiedBy>
  <cp:revision>844</cp:revision>
  <cp:lastPrinted>2017-11-05T03:12:43Z</cp:lastPrinted>
  <dcterms:created xsi:type="dcterms:W3CDTF">2006-08-16T00:00:00Z</dcterms:created>
  <dcterms:modified xsi:type="dcterms:W3CDTF">2025-04-15T08:15:50Z</dcterms:modified>
</cp:coreProperties>
</file>